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60" r:id="rId5"/>
    <p:sldId id="261" r:id="rId6"/>
    <p:sldId id="262" r:id="rId7"/>
    <p:sldId id="263" r:id="rId8"/>
    <p:sldId id="264"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7902EF-0EEC-4DAA-B464-1934E13D3154}" type="datetimeFigureOut">
              <a:rPr lang="en-US" smtClean="0"/>
              <a:pPr/>
              <a:t>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4E317-C9C7-48DF-A5A5-D8B23842C4C5}" type="slidenum">
              <a:rPr lang="en-GB" smtClean="0"/>
              <a:pPr/>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38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902EF-0EEC-4DAA-B464-1934E13D3154}" type="datetimeFigureOut">
              <a:rPr lang="en-US" smtClean="0"/>
              <a:pPr/>
              <a:t>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4E317-C9C7-48DF-A5A5-D8B23842C4C5}" type="slidenum">
              <a:rPr lang="en-GB" smtClean="0"/>
              <a:pPr/>
              <a:t>‹#›</a:t>
            </a:fld>
            <a:endParaRPr lang="en-GB"/>
          </a:p>
        </p:txBody>
      </p:sp>
    </p:spTree>
    <p:extLst>
      <p:ext uri="{BB962C8B-B14F-4D97-AF65-F5344CB8AC3E}">
        <p14:creationId xmlns:p14="http://schemas.microsoft.com/office/powerpoint/2010/main" val="57679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7902EF-0EEC-4DAA-B464-1934E13D3154}" type="datetimeFigureOut">
              <a:rPr lang="en-US" smtClean="0"/>
              <a:pPr/>
              <a:t>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4E317-C9C7-48DF-A5A5-D8B23842C4C5}" type="slidenum">
              <a:rPr lang="en-GB" smtClean="0"/>
              <a:pPr/>
              <a:t>‹#›</a:t>
            </a:fld>
            <a:endParaRPr lang="en-GB"/>
          </a:p>
        </p:txBody>
      </p:sp>
    </p:spTree>
    <p:extLst>
      <p:ext uri="{BB962C8B-B14F-4D97-AF65-F5344CB8AC3E}">
        <p14:creationId xmlns:p14="http://schemas.microsoft.com/office/powerpoint/2010/main" val="353087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IN">
              <a:solidFill>
                <a:prstClr val="black">
                  <a:tint val="75000"/>
                </a:prstClr>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58335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75029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01723111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66949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29517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464490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965163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06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7902EF-0EEC-4DAA-B464-1934E13D3154}" type="datetimeFigureOut">
              <a:rPr lang="en-US" smtClean="0"/>
              <a:pPr/>
              <a:t>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4E317-C9C7-48DF-A5A5-D8B23842C4C5}" type="slidenum">
              <a:rPr lang="en-GB" smtClean="0"/>
              <a:pPr/>
              <a:t>‹#›</a:t>
            </a:fld>
            <a:endParaRPr lang="en-GB"/>
          </a:p>
        </p:txBody>
      </p:sp>
    </p:spTree>
    <p:extLst>
      <p:ext uri="{BB962C8B-B14F-4D97-AF65-F5344CB8AC3E}">
        <p14:creationId xmlns:p14="http://schemas.microsoft.com/office/powerpoint/2010/main" val="3409455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8012257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43900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2527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7902EF-0EEC-4DAA-B464-1934E13D3154}" type="datetimeFigureOut">
              <a:rPr lang="en-US" smtClean="0"/>
              <a:pPr/>
              <a:t>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4E317-C9C7-48DF-A5A5-D8B23842C4C5}" type="slidenum">
              <a:rPr lang="en-GB" smtClean="0"/>
              <a:pPr/>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8050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7902EF-0EEC-4DAA-B464-1934E13D3154}" type="datetimeFigureOut">
              <a:rPr lang="en-US" smtClean="0"/>
              <a:pPr/>
              <a:t>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14E317-C9C7-48DF-A5A5-D8B23842C4C5}" type="slidenum">
              <a:rPr lang="en-GB" smtClean="0"/>
              <a:pPr/>
              <a:t>‹#›</a:t>
            </a:fld>
            <a:endParaRPr lang="en-GB"/>
          </a:p>
        </p:txBody>
      </p:sp>
    </p:spTree>
    <p:extLst>
      <p:ext uri="{BB962C8B-B14F-4D97-AF65-F5344CB8AC3E}">
        <p14:creationId xmlns:p14="http://schemas.microsoft.com/office/powerpoint/2010/main" val="93696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7902EF-0EEC-4DAA-B464-1934E13D3154}" type="datetimeFigureOut">
              <a:rPr lang="en-US" smtClean="0"/>
              <a:pPr/>
              <a:t>10/5/2023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14E317-C9C7-48DF-A5A5-D8B23842C4C5}" type="slidenum">
              <a:rPr lang="en-GB" smtClean="0"/>
              <a:pPr/>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2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7902EF-0EEC-4DAA-B464-1934E13D3154}" type="datetimeFigureOut">
              <a:rPr lang="en-US" smtClean="0"/>
              <a:pPr/>
              <a:t>10/5/2023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14E317-C9C7-48DF-A5A5-D8B23842C4C5}" type="slidenum">
              <a:rPr lang="en-GB" smtClean="0"/>
              <a:pPr/>
              <a:t>‹#›</a:t>
            </a:fld>
            <a:endParaRPr lang="en-GB"/>
          </a:p>
        </p:txBody>
      </p:sp>
    </p:spTree>
    <p:extLst>
      <p:ext uri="{BB962C8B-B14F-4D97-AF65-F5344CB8AC3E}">
        <p14:creationId xmlns:p14="http://schemas.microsoft.com/office/powerpoint/2010/main" val="307679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902EF-0EEC-4DAA-B464-1934E13D3154}" type="datetimeFigureOut">
              <a:rPr lang="en-US" smtClean="0"/>
              <a:pPr/>
              <a:t>10/5/2023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14E317-C9C7-48DF-A5A5-D8B23842C4C5}" type="slidenum">
              <a:rPr lang="en-GB" smtClean="0"/>
              <a:pPr/>
              <a:t>‹#›</a:t>
            </a:fld>
            <a:endParaRPr lang="en-GB"/>
          </a:p>
        </p:txBody>
      </p:sp>
    </p:spTree>
    <p:extLst>
      <p:ext uri="{BB962C8B-B14F-4D97-AF65-F5344CB8AC3E}">
        <p14:creationId xmlns:p14="http://schemas.microsoft.com/office/powerpoint/2010/main" val="3052207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902EF-0EEC-4DAA-B464-1934E13D3154}" type="datetimeFigureOut">
              <a:rPr lang="en-US" smtClean="0"/>
              <a:pPr/>
              <a:t>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14E317-C9C7-48DF-A5A5-D8B23842C4C5}" type="slidenum">
              <a:rPr lang="en-GB" smtClean="0"/>
              <a:pPr/>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48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902EF-0EEC-4DAA-B464-1934E13D3154}" type="datetimeFigureOut">
              <a:rPr lang="en-US" smtClean="0"/>
              <a:pPr/>
              <a:t>10/5/2023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14E317-C9C7-48DF-A5A5-D8B23842C4C5}" type="slidenum">
              <a:rPr lang="en-GB" smtClean="0"/>
              <a:pPr/>
              <a:t>‹#›</a:t>
            </a:fld>
            <a:endParaRPr lang="en-GB"/>
          </a:p>
        </p:txBody>
      </p:sp>
    </p:spTree>
    <p:extLst>
      <p:ext uri="{BB962C8B-B14F-4D97-AF65-F5344CB8AC3E}">
        <p14:creationId xmlns:p14="http://schemas.microsoft.com/office/powerpoint/2010/main" val="10649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87902EF-0EEC-4DAA-B464-1934E13D3154}" type="datetimeFigureOut">
              <a:rPr lang="en-US" smtClean="0"/>
              <a:pPr/>
              <a:t>10/5/2023</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814E317-C9C7-48DF-A5A5-D8B23842C4C5}" type="slidenum">
              <a:rPr lang="en-GB" smtClean="0"/>
              <a:pPr/>
              <a:t>‹#›</a:t>
            </a:fld>
            <a:endParaRPr lang="en-GB"/>
          </a:p>
        </p:txBody>
      </p:sp>
    </p:spTree>
    <p:extLst>
      <p:ext uri="{BB962C8B-B14F-4D97-AF65-F5344CB8AC3E}">
        <p14:creationId xmlns:p14="http://schemas.microsoft.com/office/powerpoint/2010/main" val="307914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690A739-31AB-4146-B11F-6AC712DB8CC8}" type="datetimeFigureOut">
              <a:rPr lang="en-IN" smtClean="0">
                <a:solidFill>
                  <a:prstClr val="black">
                    <a:tint val="75000"/>
                  </a:prstClr>
                </a:solidFill>
              </a:rPr>
              <a:pPr/>
              <a:t>05-10-2023</a:t>
            </a:fld>
            <a:endParaRPr lang="en-IN">
              <a:solidFill>
                <a:prstClr val="black">
                  <a:tint val="75000"/>
                </a:prstClr>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IN">
              <a:solidFill>
                <a:prstClr val="black">
                  <a:tint val="75000"/>
                </a:prstClr>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293791A-492D-4574-BDF1-1B9BD3201B6A}" type="slidenum">
              <a:rPr lang="en-IN" smtClean="0">
                <a:solidFill>
                  <a:prstClr val="black">
                    <a:tint val="75000"/>
                  </a:prstClr>
                </a:solidFill>
              </a:rPr>
              <a:pPr/>
              <a:t>‹#›</a:t>
            </a:fld>
            <a:endParaRPr lang="en-IN">
              <a:solidFill>
                <a:prstClr val="black">
                  <a:tint val="75000"/>
                </a:prstClr>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496983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2214554"/>
            <a:ext cx="8458200" cy="1222375"/>
          </a:xfrm>
        </p:spPr>
        <p:txBody>
          <a:bodyPr>
            <a:normAutofit fontScale="90000"/>
          </a:bodyPr>
          <a:lstStyle/>
          <a:p>
            <a:r>
              <a:rPr lang="en-GB" sz="5400" b="1" spc="-300" dirty="0" smtClean="0">
                <a:solidFill>
                  <a:schemeClr val="tx1"/>
                </a:solidFill>
              </a:rPr>
              <a:t>Juvenile Idiopathic Arthritis</a:t>
            </a:r>
            <a:endParaRPr lang="en-GB" sz="5400" b="1" spc="-300" dirty="0">
              <a:solidFill>
                <a:schemeClr val="tx1"/>
              </a:solidFill>
            </a:endParaRPr>
          </a:p>
        </p:txBody>
      </p:sp>
      <p:sp>
        <p:nvSpPr>
          <p:cNvPr id="3" name="Subtitle 2"/>
          <p:cNvSpPr>
            <a:spLocks noGrp="1"/>
          </p:cNvSpPr>
          <p:nvPr>
            <p:ph type="subTitle" idx="1"/>
          </p:nvPr>
        </p:nvSpPr>
        <p:spPr/>
        <p:txBody>
          <a:bodyPr>
            <a:normAutofit/>
          </a:bodyPr>
          <a:lstStyle/>
          <a:p>
            <a:r>
              <a:rPr lang="en-GB" sz="3600" dirty="0" err="1">
                <a:solidFill>
                  <a:schemeClr val="tx1"/>
                </a:solidFill>
                <a:latin typeface="Arial Rounded MT Bold" pitchFamily="34" charset="0"/>
              </a:rPr>
              <a:t>Dr.</a:t>
            </a:r>
            <a:r>
              <a:rPr lang="en-GB" sz="3600" dirty="0">
                <a:solidFill>
                  <a:schemeClr val="tx1"/>
                </a:solidFill>
                <a:latin typeface="Arial Rounded MT Bold" pitchFamily="34" charset="0"/>
              </a:rPr>
              <a:t> </a:t>
            </a:r>
            <a:r>
              <a:rPr lang="en-GB" sz="3600" dirty="0" err="1">
                <a:solidFill>
                  <a:schemeClr val="tx1"/>
                </a:solidFill>
                <a:latin typeface="Arial Rounded MT Bold" pitchFamily="34" charset="0"/>
              </a:rPr>
              <a:t>Husham</a:t>
            </a:r>
            <a:r>
              <a:rPr lang="en-GB" sz="3600" dirty="0">
                <a:solidFill>
                  <a:schemeClr val="tx1"/>
                </a:solidFill>
                <a:latin typeface="Arial Rounded MT Bold" pitchFamily="34" charset="0"/>
              </a:rPr>
              <a:t> </a:t>
            </a:r>
            <a:r>
              <a:rPr lang="en-GB" sz="3600" dirty="0" err="1" smtClean="0">
                <a:solidFill>
                  <a:schemeClr val="tx1"/>
                </a:solidFill>
                <a:latin typeface="Arial Rounded MT Bold" pitchFamily="34" charset="0"/>
              </a:rPr>
              <a:t>Aldaoseri</a:t>
            </a:r>
            <a:endParaRPr lang="en-GB" sz="3600" dirty="0" smtClean="0">
              <a:solidFill>
                <a:schemeClr val="tx1"/>
              </a:solidFill>
              <a:latin typeface="Arial Rounded MT Bold" pitchFamily="34" charset="0"/>
            </a:endParaRPr>
          </a:p>
          <a:p>
            <a:r>
              <a:rPr lang="en-GB" sz="3600" dirty="0" smtClean="0">
                <a:solidFill>
                  <a:schemeClr val="tx1"/>
                </a:solidFill>
                <a:latin typeface="Arial Rounded MT Bold" pitchFamily="34" charset="0"/>
              </a:rPr>
              <a:t>5/</a:t>
            </a:r>
            <a:r>
              <a:rPr lang="en-GB" sz="3600" dirty="0" err="1" smtClean="0">
                <a:solidFill>
                  <a:schemeClr val="tx1"/>
                </a:solidFill>
                <a:latin typeface="Arial Rounded MT Bold" pitchFamily="34" charset="0"/>
              </a:rPr>
              <a:t>oct.</a:t>
            </a:r>
            <a:r>
              <a:rPr lang="en-GB" sz="3600" dirty="0" smtClean="0">
                <a:solidFill>
                  <a:schemeClr val="tx1"/>
                </a:solidFill>
                <a:latin typeface="Arial Rounded MT Bold" pitchFamily="34" charset="0"/>
              </a:rPr>
              <a:t>/2023</a:t>
            </a:r>
            <a:endParaRPr lang="en-GB" sz="3600" dirty="0">
              <a:solidFill>
                <a:schemeClr val="tx1"/>
              </a:solidFill>
              <a:latin typeface="Arial Rounded MT Bold" pitchFamily="34" charset="0"/>
            </a:endParaRPr>
          </a:p>
        </p:txBody>
      </p:sp>
    </p:spTree>
    <p:extLst>
      <p:ext uri="{BB962C8B-B14F-4D97-AF65-F5344CB8AC3E}">
        <p14:creationId xmlns:p14="http://schemas.microsoft.com/office/powerpoint/2010/main" val="3067079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err="1" smtClean="0"/>
              <a:t>sJIA</a:t>
            </a:r>
            <a:r>
              <a:rPr lang="en-GB" dirty="0" smtClean="0"/>
              <a:t> patients can develop pericardial </a:t>
            </a:r>
            <a:r>
              <a:rPr lang="en-GB" dirty="0" err="1" smtClean="0"/>
              <a:t>tamponade</a:t>
            </a:r>
            <a:r>
              <a:rPr lang="en-GB" dirty="0" smtClean="0"/>
              <a:t>, severe </a:t>
            </a:r>
            <a:r>
              <a:rPr lang="en-GB" dirty="0" err="1" smtClean="0"/>
              <a:t>vasculitis</a:t>
            </a:r>
            <a:r>
              <a:rPr lang="en-GB" dirty="0" smtClean="0"/>
              <a:t> with secondary consumptive coagulopathy, and macrophage activation syndrome, all of which require intense steroid therapy.</a:t>
            </a:r>
          </a:p>
          <a:p>
            <a:pPr marL="0" indent="0">
              <a:buNone/>
            </a:pPr>
            <a:r>
              <a:rPr lang="en-GB" dirty="0" smtClean="0"/>
              <a:t> </a:t>
            </a:r>
            <a:endParaRPr lang="en-GB" dirty="0"/>
          </a:p>
        </p:txBody>
      </p:sp>
    </p:spTree>
    <p:extLst>
      <p:ext uri="{BB962C8B-B14F-4D97-AF65-F5344CB8AC3E}">
        <p14:creationId xmlns:p14="http://schemas.microsoft.com/office/powerpoint/2010/main" val="3219468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85794"/>
            <a:ext cx="8229600" cy="1143000"/>
          </a:xfrm>
        </p:spPr>
        <p:txBody>
          <a:bodyPr>
            <a:noAutofit/>
          </a:bodyPr>
          <a:lstStyle/>
          <a:p>
            <a:r>
              <a:rPr lang="en-GB" sz="2400" dirty="0" smtClean="0"/>
              <a:t> </a:t>
            </a:r>
            <a:r>
              <a:rPr lang="en-GB" sz="2400" b="1" dirty="0" smtClean="0">
                <a:solidFill>
                  <a:schemeClr val="tx1"/>
                </a:solidFill>
              </a:rPr>
              <a:t>POLYARTHRITIS R F POSITIVE AND R F NEGATIVE CATEGORIES </a:t>
            </a:r>
            <a:r>
              <a:rPr lang="en-GB" sz="2400" dirty="0" smtClean="0"/>
              <a:t/>
            </a:r>
            <a:br>
              <a:rPr lang="en-GB" sz="2400" dirty="0" smtClean="0"/>
            </a:br>
            <a:endParaRPr lang="en-GB" sz="2400" dirty="0"/>
          </a:p>
        </p:txBody>
      </p:sp>
      <p:sp>
        <p:nvSpPr>
          <p:cNvPr id="3" name="Content Placeholder 2"/>
          <p:cNvSpPr>
            <a:spLocks noGrp="1"/>
          </p:cNvSpPr>
          <p:nvPr>
            <p:ph idx="1"/>
          </p:nvPr>
        </p:nvSpPr>
        <p:spPr>
          <a:xfrm>
            <a:off x="304800" y="2143116"/>
            <a:ext cx="8686800" cy="3857652"/>
          </a:xfrm>
        </p:spPr>
        <p:txBody>
          <a:bodyPr>
            <a:normAutofit/>
          </a:bodyPr>
          <a:lstStyle/>
          <a:p>
            <a:pPr>
              <a:buClr>
                <a:srgbClr val="0070C0"/>
              </a:buClr>
              <a:buFont typeface="Arial" pitchFamily="34" charset="0"/>
              <a:buChar char="۞"/>
            </a:pPr>
            <a:r>
              <a:rPr lang="en-GB" dirty="0" smtClean="0"/>
              <a:t>Arthritis in five or more joints during the first 6 months of the disease.  To be considered RF+, the patient must have at least two positive results for RF at least 3 months apart during the first 6 months of disease. </a:t>
            </a:r>
          </a:p>
          <a:p>
            <a:pPr marL="0" indent="0">
              <a:buClr>
                <a:srgbClr val="0070C0"/>
              </a:buClr>
              <a:buNone/>
            </a:pPr>
            <a:endParaRPr lang="en-GB" dirty="0" smtClean="0"/>
          </a:p>
          <a:p>
            <a:pPr>
              <a:buClr>
                <a:srgbClr val="0070C0"/>
              </a:buClr>
              <a:buFont typeface="Arial" pitchFamily="34" charset="0"/>
              <a:buChar char="۞"/>
            </a:pPr>
            <a:r>
              <a:rPr lang="en-GB" dirty="0" err="1" smtClean="0"/>
              <a:t>poJIA</a:t>
            </a:r>
            <a:r>
              <a:rPr lang="en-GB" dirty="0" smtClean="0"/>
              <a:t> RF+ patients are almost always girls with later disease onset (at least 8 years old) who are usually HLA-DR4 positive</a:t>
            </a:r>
          </a:p>
        </p:txBody>
      </p:sp>
    </p:spTree>
    <p:extLst>
      <p:ext uri="{BB962C8B-B14F-4D97-AF65-F5344CB8AC3E}">
        <p14:creationId xmlns:p14="http://schemas.microsoft.com/office/powerpoint/2010/main" val="3658560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2" name="Content Placeholder 1"/>
          <p:cNvSpPr>
            <a:spLocks noGrp="1"/>
          </p:cNvSpPr>
          <p:nvPr>
            <p:ph idx="1"/>
          </p:nvPr>
        </p:nvSpPr>
        <p:spPr/>
        <p:txBody>
          <a:bodyPr>
            <a:normAutofit/>
          </a:bodyPr>
          <a:lstStyle/>
          <a:p>
            <a:pPr>
              <a:buClr>
                <a:srgbClr val="0070C0"/>
              </a:buClr>
              <a:buFont typeface="Arial" pitchFamily="34" charset="0"/>
              <a:buChar char="۞"/>
            </a:pPr>
            <a:r>
              <a:rPr lang="en-GB" dirty="0" smtClean="0"/>
              <a:t>  have symmetric small joint arthritis, and are at greater risk for developing erosions, nodules, and poor functional outcome compared with RF− patients. </a:t>
            </a:r>
            <a:r>
              <a:rPr lang="en-GB" dirty="0" err="1" smtClean="0"/>
              <a:t>poJIA</a:t>
            </a:r>
            <a:r>
              <a:rPr lang="en-GB" dirty="0" smtClean="0"/>
              <a:t> RF+ resembles adult-onset RA more than any other JIA subset.</a:t>
            </a:r>
          </a:p>
          <a:p>
            <a:pPr marL="109728" indent="0">
              <a:buNone/>
            </a:pPr>
            <a:r>
              <a:rPr lang="en-GB" dirty="0" smtClean="0"/>
              <a:t> </a:t>
            </a:r>
          </a:p>
          <a:p>
            <a:endParaRPr lang="en-GB" dirty="0"/>
          </a:p>
        </p:txBody>
      </p:sp>
    </p:spTree>
    <p:extLst>
      <p:ext uri="{BB962C8B-B14F-4D97-AF65-F5344CB8AC3E}">
        <p14:creationId xmlns:p14="http://schemas.microsoft.com/office/powerpoint/2010/main" val="289655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B0F0"/>
                </a:solidFill>
              </a:rPr>
              <a:t>JIA  </a:t>
            </a:r>
            <a:r>
              <a:rPr lang="en-GB" dirty="0" err="1" smtClean="0">
                <a:solidFill>
                  <a:srgbClr val="00B0F0"/>
                </a:solidFill>
              </a:rPr>
              <a:t>oligoarthritis</a:t>
            </a:r>
            <a:endParaRPr lang="en-GB" dirty="0">
              <a:solidFill>
                <a:srgbClr val="00B0F0"/>
              </a:solidFill>
            </a:endParaRPr>
          </a:p>
        </p:txBody>
      </p:sp>
      <p:sp>
        <p:nvSpPr>
          <p:cNvPr id="3" name="Content Placeholder 2"/>
          <p:cNvSpPr>
            <a:spLocks noGrp="1"/>
          </p:cNvSpPr>
          <p:nvPr>
            <p:ph idx="1"/>
          </p:nvPr>
        </p:nvSpPr>
        <p:spPr/>
        <p:txBody>
          <a:bodyPr>
            <a:normAutofit/>
          </a:bodyPr>
          <a:lstStyle/>
          <a:p>
            <a:pPr>
              <a:buClr>
                <a:srgbClr val="0070C0"/>
              </a:buClr>
              <a:buFont typeface="Arial" pitchFamily="34" charset="0"/>
              <a:buChar char="۞"/>
            </a:pPr>
            <a:r>
              <a:rPr lang="en-GB" dirty="0" smtClean="0"/>
              <a:t>arthritis in four or less joints during the first 6 months of the disease. </a:t>
            </a:r>
            <a:r>
              <a:rPr lang="en-GB" dirty="0" err="1" smtClean="0"/>
              <a:t>oJIA</a:t>
            </a:r>
            <a:r>
              <a:rPr lang="en-GB" dirty="0" smtClean="0"/>
              <a:t> patients are divided into two subcategories: persistent and extended.</a:t>
            </a:r>
          </a:p>
          <a:p>
            <a:pPr>
              <a:buClr>
                <a:srgbClr val="0070C0"/>
              </a:buClr>
              <a:buFont typeface="Arial" pitchFamily="34" charset="0"/>
              <a:buChar char="۞"/>
            </a:pPr>
            <a:r>
              <a:rPr lang="en-GB" dirty="0" smtClean="0"/>
              <a:t> Persistent </a:t>
            </a:r>
            <a:r>
              <a:rPr lang="en-GB" dirty="0" err="1" smtClean="0"/>
              <a:t>oJIA</a:t>
            </a:r>
            <a:r>
              <a:rPr lang="en-GB" dirty="0" smtClean="0"/>
              <a:t> patients never have a cumulative total of more than four joints with arthritis during the course of the disease .</a:t>
            </a:r>
          </a:p>
          <a:p>
            <a:pPr>
              <a:buClr>
                <a:srgbClr val="0070C0"/>
              </a:buClr>
              <a:buFont typeface="Arial" pitchFamily="34" charset="0"/>
              <a:buChar char="۞"/>
            </a:pPr>
            <a:r>
              <a:rPr lang="en-GB" dirty="0" smtClean="0"/>
              <a:t> extended </a:t>
            </a:r>
            <a:r>
              <a:rPr lang="en-GB" dirty="0" err="1" smtClean="0"/>
              <a:t>oJIA</a:t>
            </a:r>
            <a:r>
              <a:rPr lang="en-GB" dirty="0" smtClean="0"/>
              <a:t> patients demonstrate a cumulative total during the course of the disease of arthritis in five or more joints after the first 6 months of the disease.</a:t>
            </a:r>
          </a:p>
          <a:p>
            <a:pPr>
              <a:buClr>
                <a:srgbClr val="0070C0"/>
              </a:buClr>
              <a:buFont typeface="Arial" pitchFamily="34" charset="0"/>
              <a:buChar char="۞"/>
            </a:pPr>
            <a:r>
              <a:rPr lang="en-GB" dirty="0" smtClean="0"/>
              <a:t> </a:t>
            </a:r>
            <a:r>
              <a:rPr lang="en-GB" dirty="0" err="1" smtClean="0"/>
              <a:t>oJIA</a:t>
            </a:r>
            <a:r>
              <a:rPr lang="en-GB" dirty="0" smtClean="0"/>
              <a:t> is the most frequent of the JIA categories  </a:t>
            </a:r>
            <a:endParaRPr lang="en-GB" dirty="0"/>
          </a:p>
        </p:txBody>
      </p:sp>
    </p:spTree>
    <p:extLst>
      <p:ext uri="{BB962C8B-B14F-4D97-AF65-F5344CB8AC3E}">
        <p14:creationId xmlns:p14="http://schemas.microsoft.com/office/powerpoint/2010/main" val="2577457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Clr>
                <a:srgbClr val="0070C0"/>
              </a:buClr>
              <a:buFont typeface="Arial" pitchFamily="34" charset="0"/>
              <a:buChar char="۞"/>
            </a:pPr>
            <a:r>
              <a:rPr lang="en-GB" dirty="0" smtClean="0"/>
              <a:t>Persistent </a:t>
            </a:r>
            <a:r>
              <a:rPr lang="en-GB" dirty="0" err="1" smtClean="0"/>
              <a:t>oJIA</a:t>
            </a:r>
            <a:r>
              <a:rPr lang="en-GB" dirty="0" smtClean="0"/>
              <a:t> has the best overall articular outcome of all JIA categories.</a:t>
            </a:r>
          </a:p>
          <a:p>
            <a:pPr>
              <a:buClr>
                <a:srgbClr val="0070C0"/>
              </a:buClr>
              <a:buFont typeface="Arial" pitchFamily="34" charset="0"/>
              <a:buChar char="۞"/>
            </a:pPr>
            <a:r>
              <a:rPr lang="en-GB" dirty="0" smtClean="0"/>
              <a:t> Patients with </a:t>
            </a:r>
            <a:r>
              <a:rPr lang="en-GB" dirty="0" err="1" smtClean="0"/>
              <a:t>oJIA</a:t>
            </a:r>
            <a:r>
              <a:rPr lang="en-GB" dirty="0" smtClean="0"/>
              <a:t> are commonly younger (1–5 years old at onset), are more likely to be girls (4 to 1), are often ANA positive, and have the greatest risk for developing chronic eye inflammation .</a:t>
            </a:r>
          </a:p>
          <a:p>
            <a:pPr>
              <a:buClr>
                <a:srgbClr val="0070C0"/>
              </a:buClr>
              <a:buFont typeface="Arial" pitchFamily="34" charset="0"/>
              <a:buChar char="۞"/>
            </a:pPr>
            <a:r>
              <a:rPr lang="en-GB" dirty="0" smtClean="0"/>
              <a:t> Eye involvement occurs in 30% to 50% of </a:t>
            </a:r>
            <a:r>
              <a:rPr lang="en-GB" dirty="0" err="1" smtClean="0"/>
              <a:t>oJIA</a:t>
            </a:r>
            <a:r>
              <a:rPr lang="en-GB" dirty="0" smtClean="0"/>
              <a:t> patients .</a:t>
            </a:r>
          </a:p>
        </p:txBody>
      </p:sp>
    </p:spTree>
    <p:extLst>
      <p:ext uri="{BB962C8B-B14F-4D97-AF65-F5344CB8AC3E}">
        <p14:creationId xmlns:p14="http://schemas.microsoft.com/office/powerpoint/2010/main" val="3781344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7128792"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238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908720"/>
            <a:ext cx="8229600" cy="1008112"/>
          </a:xfrm>
        </p:spPr>
        <p:txBody>
          <a:bodyPr>
            <a:noAutofit/>
          </a:bodyPr>
          <a:lstStyle/>
          <a:p>
            <a:r>
              <a:rPr lang="en-GB" sz="3200" dirty="0" smtClean="0">
                <a:solidFill>
                  <a:srgbClr val="00B0F0"/>
                </a:solidFill>
              </a:rPr>
              <a:t>JIA, Psoriatic arthritis</a:t>
            </a:r>
            <a:r>
              <a:rPr lang="en-GB" sz="3200" dirty="0" smtClean="0"/>
              <a:t/>
            </a:r>
            <a:br>
              <a:rPr lang="en-GB" sz="3200" dirty="0" smtClean="0"/>
            </a:br>
            <a:endParaRPr lang="en-GB" sz="3200" dirty="0"/>
          </a:p>
        </p:txBody>
      </p:sp>
      <p:sp>
        <p:nvSpPr>
          <p:cNvPr id="3" name="Content Placeholder 2"/>
          <p:cNvSpPr>
            <a:spLocks noGrp="1"/>
          </p:cNvSpPr>
          <p:nvPr>
            <p:ph idx="1"/>
          </p:nvPr>
        </p:nvSpPr>
        <p:spPr>
          <a:xfrm>
            <a:off x="304800" y="1916832"/>
            <a:ext cx="8686800" cy="4655440"/>
          </a:xfrm>
        </p:spPr>
        <p:txBody>
          <a:bodyPr>
            <a:normAutofit/>
          </a:bodyPr>
          <a:lstStyle/>
          <a:p>
            <a:pPr>
              <a:buClr>
                <a:srgbClr val="0070C0"/>
              </a:buClr>
              <a:buFont typeface="Arial" pitchFamily="34" charset="0"/>
              <a:buChar char="۞"/>
            </a:pPr>
            <a:r>
              <a:rPr lang="en-US" dirty="0"/>
              <a:t>However, the classic psoriatic rash may not appear for many years after the onset of the arthritis</a:t>
            </a:r>
            <a:r>
              <a:rPr lang="en-US" dirty="0" smtClean="0"/>
              <a:t>.</a:t>
            </a:r>
          </a:p>
          <a:p>
            <a:pPr marL="0" indent="0">
              <a:buClr>
                <a:srgbClr val="0070C0"/>
              </a:buClr>
              <a:buNone/>
            </a:pPr>
            <a:r>
              <a:rPr lang="en-US" dirty="0" smtClean="0"/>
              <a:t> </a:t>
            </a:r>
            <a:endParaRPr lang="en-US" dirty="0"/>
          </a:p>
          <a:p>
            <a:pPr>
              <a:buClr>
                <a:srgbClr val="0070C0"/>
              </a:buClr>
              <a:buFont typeface="Arial" pitchFamily="34" charset="0"/>
              <a:buChar char="۞"/>
            </a:pPr>
            <a:r>
              <a:rPr lang="en-US" dirty="0"/>
              <a:t>Only about 10% of children have the onset of the rash and the arthritis at the same time. </a:t>
            </a:r>
            <a:endParaRPr lang="en-US" dirty="0" smtClean="0"/>
          </a:p>
          <a:p>
            <a:pPr marL="0" indent="0">
              <a:buClr>
                <a:srgbClr val="0070C0"/>
              </a:buClr>
              <a:buNone/>
            </a:pPr>
            <a:endParaRPr lang="en-US" dirty="0"/>
          </a:p>
          <a:p>
            <a:pPr>
              <a:buClr>
                <a:srgbClr val="0070C0"/>
              </a:buClr>
              <a:buFont typeface="Arial" pitchFamily="34" charset="0"/>
              <a:buChar char="۞"/>
            </a:pPr>
            <a:r>
              <a:rPr lang="en-US" dirty="0"/>
              <a:t>In the rest of the patients (33%–67%), the rash comes first having psoriatic arthritis if they have arthritis and at least two of the following three criteria: </a:t>
            </a:r>
            <a:r>
              <a:rPr lang="en-US" dirty="0" err="1"/>
              <a:t>Dactylitis</a:t>
            </a:r>
            <a:r>
              <a:rPr lang="en-US" dirty="0"/>
              <a:t>, nail pitting or </a:t>
            </a:r>
            <a:r>
              <a:rPr lang="en-US" dirty="0" err="1"/>
              <a:t>onycholysis</a:t>
            </a:r>
            <a:r>
              <a:rPr lang="en-US" dirty="0"/>
              <a:t>, and psoriasis in a first-degree relative. </a:t>
            </a:r>
          </a:p>
          <a:p>
            <a:endParaRPr lang="en-GB" dirty="0"/>
          </a:p>
        </p:txBody>
      </p:sp>
    </p:spTree>
    <p:extLst>
      <p:ext uri="{BB962C8B-B14F-4D97-AF65-F5344CB8AC3E}">
        <p14:creationId xmlns:p14="http://schemas.microsoft.com/office/powerpoint/2010/main" val="574617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ENTHESITIS RELATED</a:t>
            </a:r>
            <a:endParaRPr lang="en-GB" dirty="0"/>
          </a:p>
        </p:txBody>
      </p:sp>
      <p:sp>
        <p:nvSpPr>
          <p:cNvPr id="3" name="Content Placeholder 2"/>
          <p:cNvSpPr>
            <a:spLocks noGrp="1"/>
          </p:cNvSpPr>
          <p:nvPr>
            <p:ph idx="1"/>
          </p:nvPr>
        </p:nvSpPr>
        <p:spPr/>
        <p:txBody>
          <a:bodyPr>
            <a:normAutofit/>
          </a:bodyPr>
          <a:lstStyle/>
          <a:p>
            <a:pPr marL="0" indent="0">
              <a:buNone/>
            </a:pPr>
            <a:r>
              <a:rPr lang="en-GB" dirty="0" err="1" smtClean="0"/>
              <a:t>Enthesitis</a:t>
            </a:r>
            <a:r>
              <a:rPr lang="en-GB" dirty="0" smtClean="0"/>
              <a:t> refers to inflammation at the insertion of the tendon, ligament, joint capsule, or fascia into the bone. Children are classified as </a:t>
            </a:r>
            <a:r>
              <a:rPr lang="en-GB" dirty="0" err="1" smtClean="0"/>
              <a:t>enthesitis</a:t>
            </a:r>
            <a:r>
              <a:rPr lang="en-GB" dirty="0" smtClean="0"/>
              <a:t> juvenile idiopathic arthritis (</a:t>
            </a:r>
            <a:r>
              <a:rPr lang="en-GB" dirty="0" err="1" smtClean="0"/>
              <a:t>eJIA</a:t>
            </a:r>
            <a:r>
              <a:rPr lang="en-GB" dirty="0" smtClean="0"/>
              <a:t>) if they have both arthritis and </a:t>
            </a:r>
            <a:r>
              <a:rPr lang="en-GB" dirty="0" err="1" smtClean="0"/>
              <a:t>enthesitis</a:t>
            </a:r>
            <a:r>
              <a:rPr lang="en-GB" dirty="0" smtClean="0"/>
              <a:t>.</a:t>
            </a:r>
            <a:endParaRPr lang="en-GB" dirty="0"/>
          </a:p>
        </p:txBody>
      </p:sp>
    </p:spTree>
    <p:extLst>
      <p:ext uri="{BB962C8B-B14F-4D97-AF65-F5344CB8AC3E}">
        <p14:creationId xmlns:p14="http://schemas.microsoft.com/office/powerpoint/2010/main" val="555490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2" name="Content Placeholder 1"/>
          <p:cNvSpPr>
            <a:spLocks noGrp="1"/>
          </p:cNvSpPr>
          <p:nvPr>
            <p:ph idx="1"/>
          </p:nvPr>
        </p:nvSpPr>
        <p:spPr/>
        <p:txBody>
          <a:bodyPr>
            <a:normAutofit/>
          </a:bodyPr>
          <a:lstStyle/>
          <a:p>
            <a:pPr>
              <a:buClr>
                <a:srgbClr val="0070C0"/>
              </a:buClr>
              <a:buFont typeface="Wingdings" pitchFamily="2" charset="2"/>
              <a:buChar char="ü"/>
            </a:pPr>
            <a:r>
              <a:rPr lang="en-GB" dirty="0" smtClean="0"/>
              <a:t>The most common sites for </a:t>
            </a:r>
            <a:r>
              <a:rPr lang="en-GB" dirty="0" err="1" smtClean="0"/>
              <a:t>enthesitis</a:t>
            </a:r>
            <a:r>
              <a:rPr lang="en-GB" dirty="0" smtClean="0"/>
              <a:t> include the superior curve of the patella, infra-patellar at the </a:t>
            </a:r>
            <a:r>
              <a:rPr lang="en-GB" dirty="0" err="1" smtClean="0"/>
              <a:t>tibial</a:t>
            </a:r>
            <a:r>
              <a:rPr lang="en-GB" dirty="0" smtClean="0"/>
              <a:t> tuberosity, attachment of the Achilles tendon, attachment of plantar fascia to the </a:t>
            </a:r>
            <a:r>
              <a:rPr lang="en-GB" dirty="0" err="1" smtClean="0"/>
              <a:t>calcaneous</a:t>
            </a:r>
            <a:r>
              <a:rPr lang="en-GB" dirty="0" smtClean="0"/>
              <a:t>, and sole of the foot at the metatarsal heads </a:t>
            </a:r>
          </a:p>
          <a:p>
            <a:endParaRPr lang="en-GB" dirty="0"/>
          </a:p>
        </p:txBody>
      </p:sp>
    </p:spTree>
    <p:extLst>
      <p:ext uri="{BB962C8B-B14F-4D97-AF65-F5344CB8AC3E}">
        <p14:creationId xmlns:p14="http://schemas.microsoft.com/office/powerpoint/2010/main" val="238659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Laboratory Findings</a:t>
            </a:r>
            <a:endParaRPr lang="en-GB" dirty="0"/>
          </a:p>
        </p:txBody>
      </p:sp>
      <p:sp>
        <p:nvSpPr>
          <p:cNvPr id="3" name="Content Placeholder 2"/>
          <p:cNvSpPr>
            <a:spLocks noGrp="1"/>
          </p:cNvSpPr>
          <p:nvPr>
            <p:ph idx="1"/>
          </p:nvPr>
        </p:nvSpPr>
        <p:spPr/>
        <p:txBody>
          <a:bodyPr>
            <a:normAutofit/>
          </a:bodyPr>
          <a:lstStyle/>
          <a:p>
            <a:pPr>
              <a:buFont typeface="Arial" pitchFamily="34" charset="0"/>
              <a:buChar char="۞"/>
            </a:pPr>
            <a:r>
              <a:rPr lang="en-GB" dirty="0" smtClean="0"/>
              <a:t>In </a:t>
            </a:r>
            <a:r>
              <a:rPr lang="en-GB" dirty="0" err="1" smtClean="0"/>
              <a:t>monoarthritis</a:t>
            </a:r>
            <a:r>
              <a:rPr lang="en-GB" dirty="0" smtClean="0"/>
              <a:t> and mild Persistent </a:t>
            </a:r>
            <a:r>
              <a:rPr lang="en-GB" dirty="0" err="1" smtClean="0">
                <a:solidFill>
                  <a:srgbClr val="00B0F0"/>
                </a:solidFill>
              </a:rPr>
              <a:t>Oligo</a:t>
            </a:r>
            <a:r>
              <a:rPr lang="en-GB" dirty="0" smtClean="0"/>
              <a:t> patients, there is often no sign of acute phase response in the serum In the more severe cases and in Extended </a:t>
            </a:r>
            <a:r>
              <a:rPr lang="en-GB" dirty="0" err="1" smtClean="0"/>
              <a:t>Oligo</a:t>
            </a:r>
            <a:r>
              <a:rPr lang="en-GB" dirty="0" smtClean="0"/>
              <a:t> patients, the ESR and CRP are raised. Rheumatoid factor is not present, but low </a:t>
            </a:r>
            <a:r>
              <a:rPr lang="en-GB" dirty="0" err="1" smtClean="0"/>
              <a:t>titer</a:t>
            </a:r>
            <a:r>
              <a:rPr lang="en-GB" dirty="0" smtClean="0"/>
              <a:t> antinuclear antibodies (ANA) are frequently seen. </a:t>
            </a:r>
            <a:endParaRPr lang="en-GB" dirty="0" smtClean="0"/>
          </a:p>
          <a:p>
            <a:pPr marL="0" indent="0">
              <a:buNone/>
            </a:pPr>
            <a:endParaRPr lang="en-GB" dirty="0" smtClean="0"/>
          </a:p>
          <a:p>
            <a:pPr>
              <a:buFont typeface="Arial" pitchFamily="34" charset="0"/>
              <a:buChar char="۞"/>
            </a:pPr>
            <a:r>
              <a:rPr lang="en-GB" dirty="0" smtClean="0"/>
              <a:t>There are no other </a:t>
            </a:r>
            <a:r>
              <a:rPr lang="en-GB" dirty="0" err="1" smtClean="0"/>
              <a:t>autoantibodies</a:t>
            </a:r>
            <a:r>
              <a:rPr lang="en-GB" dirty="0" smtClean="0"/>
              <a:t>. There are no specific laboratory tests for </a:t>
            </a:r>
            <a:r>
              <a:rPr lang="en-GB" dirty="0" smtClean="0">
                <a:solidFill>
                  <a:srgbClr val="00B0F0"/>
                </a:solidFill>
              </a:rPr>
              <a:t>systemic JIA </a:t>
            </a:r>
            <a:r>
              <a:rPr lang="en-GB" dirty="0" smtClean="0"/>
              <a:t>(</a:t>
            </a:r>
            <a:r>
              <a:rPr lang="en-GB" dirty="0" err="1" smtClean="0"/>
              <a:t>sJIA</a:t>
            </a:r>
            <a:r>
              <a:rPr lang="en-GB" dirty="0" smtClean="0"/>
              <a:t>), but there are characteristic patterns of laboratory abnormalities. </a:t>
            </a:r>
            <a:endParaRPr lang="en-GB" dirty="0"/>
          </a:p>
        </p:txBody>
      </p:sp>
    </p:spTree>
    <p:extLst>
      <p:ext uri="{BB962C8B-B14F-4D97-AF65-F5344CB8AC3E}">
        <p14:creationId xmlns:p14="http://schemas.microsoft.com/office/powerpoint/2010/main" val="1583202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Clr>
                <a:srgbClr val="0070C0"/>
              </a:buClr>
              <a:buFont typeface="Arial" pitchFamily="34" charset="0"/>
              <a:buChar char="۞"/>
            </a:pPr>
            <a:r>
              <a:rPr lang="en-GB" dirty="0" smtClean="0"/>
              <a:t>Juvenile idiopathic arthritis (JIA) is the most common form of childhood arthritis and one of the more common chronic childhood illnesses. As the term indicates, the cause is unknown.</a:t>
            </a:r>
          </a:p>
          <a:p>
            <a:pPr marL="0" indent="0">
              <a:buClr>
                <a:srgbClr val="00B0F0"/>
              </a:buClr>
              <a:buNone/>
            </a:pPr>
            <a:endParaRPr lang="en-GB" dirty="0" smtClean="0"/>
          </a:p>
          <a:p>
            <a:pPr>
              <a:buClr>
                <a:srgbClr val="00B0F0"/>
              </a:buClr>
              <a:buFont typeface="Arial" pitchFamily="34" charset="0"/>
              <a:buChar char="۞"/>
            </a:pPr>
            <a:r>
              <a:rPr lang="en-GB" dirty="0" smtClean="0"/>
              <a:t>JIA is an umbrella term that refers to a group of disorders that have in common chronic arthritis. </a:t>
            </a:r>
          </a:p>
          <a:p>
            <a:pPr marL="0" indent="0">
              <a:buClr>
                <a:srgbClr val="00B0F0"/>
              </a:buClr>
              <a:buNone/>
            </a:pPr>
            <a:endParaRPr lang="en-GB" dirty="0" smtClean="0"/>
          </a:p>
          <a:p>
            <a:pPr>
              <a:buClr>
                <a:srgbClr val="00B0F0"/>
              </a:buClr>
              <a:buFont typeface="Arial" pitchFamily="34" charset="0"/>
              <a:buChar char="۞"/>
            </a:pPr>
            <a:r>
              <a:rPr lang="en-GB" dirty="0" smtClean="0"/>
              <a:t>The prevalence of JIA has been estimated to be between 57 and 220 per 100,000 children younger than 16 years</a:t>
            </a:r>
            <a:endParaRPr lang="en-GB" dirty="0"/>
          </a:p>
        </p:txBody>
      </p:sp>
    </p:spTree>
    <p:extLst>
      <p:ext uri="{BB962C8B-B14F-4D97-AF65-F5344CB8AC3E}">
        <p14:creationId xmlns:p14="http://schemas.microsoft.com/office/powerpoint/2010/main" val="3941942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2" name="Content Placeholder 1"/>
          <p:cNvSpPr>
            <a:spLocks noGrp="1"/>
          </p:cNvSpPr>
          <p:nvPr>
            <p:ph idx="1"/>
          </p:nvPr>
        </p:nvSpPr>
        <p:spPr/>
        <p:txBody>
          <a:bodyPr/>
          <a:lstStyle/>
          <a:p>
            <a:pPr>
              <a:buClr>
                <a:srgbClr val="0070C0"/>
              </a:buClr>
              <a:buFont typeface="Arial" pitchFamily="34" charset="0"/>
              <a:buChar char="۞"/>
            </a:pPr>
            <a:r>
              <a:rPr lang="en-GB" dirty="0" smtClean="0"/>
              <a:t>There is typically a very </a:t>
            </a:r>
            <a:r>
              <a:rPr lang="en-GB" dirty="0" smtClean="0">
                <a:solidFill>
                  <a:srgbClr val="00B0F0"/>
                </a:solidFill>
              </a:rPr>
              <a:t>high level of CRP, high ESR, </a:t>
            </a:r>
            <a:r>
              <a:rPr lang="en-GB" dirty="0" err="1" smtClean="0">
                <a:solidFill>
                  <a:srgbClr val="00B0F0"/>
                </a:solidFill>
              </a:rPr>
              <a:t>neutrophilia</a:t>
            </a:r>
            <a:r>
              <a:rPr lang="en-GB" dirty="0" smtClean="0">
                <a:solidFill>
                  <a:srgbClr val="00B0F0"/>
                </a:solidFill>
              </a:rPr>
              <a:t>, thrombocytosis, and a hypochromic, microcytic </a:t>
            </a:r>
            <a:r>
              <a:rPr lang="en-GB" dirty="0" err="1" smtClean="0">
                <a:solidFill>
                  <a:srgbClr val="00B0F0"/>
                </a:solidFill>
              </a:rPr>
              <a:t>anemia</a:t>
            </a:r>
            <a:r>
              <a:rPr lang="en-GB" dirty="0" smtClean="0">
                <a:solidFill>
                  <a:srgbClr val="00B0F0"/>
                </a:solidFill>
              </a:rPr>
              <a:t>. </a:t>
            </a:r>
          </a:p>
          <a:p>
            <a:pPr marL="0" indent="0">
              <a:buClr>
                <a:srgbClr val="0070C0"/>
              </a:buClr>
              <a:buNone/>
            </a:pPr>
            <a:endParaRPr lang="en-GB" dirty="0" smtClean="0">
              <a:solidFill>
                <a:srgbClr val="00B0F0"/>
              </a:solidFill>
            </a:endParaRPr>
          </a:p>
          <a:p>
            <a:pPr>
              <a:buClr>
                <a:srgbClr val="0070C0"/>
              </a:buClr>
              <a:buFont typeface="Arial" pitchFamily="34" charset="0"/>
              <a:buChar char="۞"/>
            </a:pPr>
            <a:r>
              <a:rPr lang="en-GB" dirty="0" smtClean="0"/>
              <a:t>Liver enzymes and coagulation screen might be abnormal in the more severe cases and in the complication often seen in severe </a:t>
            </a:r>
            <a:r>
              <a:rPr lang="en-GB" dirty="0" err="1" smtClean="0"/>
              <a:t>sJIA</a:t>
            </a:r>
            <a:r>
              <a:rPr lang="en-GB" dirty="0" smtClean="0"/>
              <a:t>, </a:t>
            </a:r>
            <a:r>
              <a:rPr lang="en-GB" dirty="0" smtClean="0">
                <a:solidFill>
                  <a:srgbClr val="00B0F0"/>
                </a:solidFill>
              </a:rPr>
              <a:t>macrophage activation syndrome (MAS).</a:t>
            </a:r>
          </a:p>
          <a:p>
            <a:endParaRPr lang="en-GB" dirty="0"/>
          </a:p>
        </p:txBody>
      </p:sp>
    </p:spTree>
    <p:extLst>
      <p:ext uri="{BB962C8B-B14F-4D97-AF65-F5344CB8AC3E}">
        <p14:creationId xmlns:p14="http://schemas.microsoft.com/office/powerpoint/2010/main" val="675676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Clr>
                <a:srgbClr val="0070C0"/>
              </a:buClr>
              <a:buFont typeface="Arial" pitchFamily="34" charset="0"/>
              <a:buChar char="۞"/>
            </a:pPr>
            <a:r>
              <a:rPr lang="en-GB" dirty="0" smtClean="0"/>
              <a:t>Rheumatoid factor positive </a:t>
            </a:r>
            <a:r>
              <a:rPr lang="en-GB" dirty="0" err="1" smtClean="0">
                <a:solidFill>
                  <a:srgbClr val="00B0F0"/>
                </a:solidFill>
              </a:rPr>
              <a:t>polyarticular</a:t>
            </a:r>
            <a:r>
              <a:rPr lang="en-GB" dirty="0" smtClean="0">
                <a:solidFill>
                  <a:srgbClr val="00B0F0"/>
                </a:solidFill>
              </a:rPr>
              <a:t> JIA </a:t>
            </a:r>
            <a:r>
              <a:rPr lang="en-GB" dirty="0" smtClean="0"/>
              <a:t>is similar to adult-onset rheumatoid arthritis (RA) with severe widespread erosive joint disease.</a:t>
            </a:r>
          </a:p>
          <a:p>
            <a:pPr marL="0" indent="0">
              <a:buClr>
                <a:srgbClr val="0070C0"/>
              </a:buClr>
              <a:buNone/>
            </a:pPr>
            <a:r>
              <a:rPr lang="en-GB" dirty="0" smtClean="0"/>
              <a:t> </a:t>
            </a:r>
          </a:p>
          <a:p>
            <a:pPr>
              <a:buClr>
                <a:srgbClr val="0070C0"/>
              </a:buClr>
              <a:buFont typeface="Arial" pitchFamily="34" charset="0"/>
              <a:buChar char="۞"/>
            </a:pPr>
            <a:r>
              <a:rPr lang="en-GB" dirty="0" smtClean="0"/>
              <a:t>The similarities between juvenile- and adult-onset RA include the presence of rheumatoid factor, as well as other more specialized antibodies, such as anti-cyclic </a:t>
            </a:r>
            <a:r>
              <a:rPr lang="en-GB" dirty="0" err="1" smtClean="0"/>
              <a:t>citrullinated</a:t>
            </a:r>
            <a:r>
              <a:rPr lang="en-GB" dirty="0" smtClean="0"/>
              <a:t> peptides (anti-CCP) .</a:t>
            </a:r>
          </a:p>
        </p:txBody>
      </p:sp>
    </p:spTree>
    <p:extLst>
      <p:ext uri="{BB962C8B-B14F-4D97-AF65-F5344CB8AC3E}">
        <p14:creationId xmlns:p14="http://schemas.microsoft.com/office/powerpoint/2010/main" val="3760611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a:t>
            </a:r>
            <a:endParaRPr lang="en-GB" dirty="0"/>
          </a:p>
        </p:txBody>
      </p:sp>
      <p:sp>
        <p:nvSpPr>
          <p:cNvPr id="3" name="Content Placeholder 2"/>
          <p:cNvSpPr>
            <a:spLocks noGrp="1"/>
          </p:cNvSpPr>
          <p:nvPr>
            <p:ph idx="1"/>
          </p:nvPr>
        </p:nvSpPr>
        <p:spPr/>
        <p:txBody>
          <a:bodyPr>
            <a:normAutofit/>
          </a:bodyPr>
          <a:lstStyle/>
          <a:p>
            <a:r>
              <a:rPr lang="en-GB" u="sng" dirty="0" err="1" smtClean="0">
                <a:solidFill>
                  <a:srgbClr val="00B0F0"/>
                </a:solidFill>
              </a:rPr>
              <a:t>Nonsteroidal</a:t>
            </a:r>
            <a:r>
              <a:rPr lang="en-GB" u="sng" dirty="0" smtClean="0">
                <a:solidFill>
                  <a:srgbClr val="00B0F0"/>
                </a:solidFill>
              </a:rPr>
              <a:t> Anti-Inflammatory Drugs                          </a:t>
            </a:r>
            <a:r>
              <a:rPr lang="en-GB" dirty="0" smtClean="0"/>
              <a:t>Only about 25% to 33% of JIA patients, mainly those with </a:t>
            </a:r>
            <a:r>
              <a:rPr lang="en-GB" dirty="0" err="1" smtClean="0"/>
              <a:t>oligoarthritis</a:t>
            </a:r>
            <a:r>
              <a:rPr lang="en-GB" dirty="0" smtClean="0"/>
              <a:t>, respond well to NSAIDs. They are used more to treat pain, stiffness, and the fever associated with systemic arthritis.</a:t>
            </a:r>
          </a:p>
          <a:p>
            <a:pPr marL="0" indent="0">
              <a:buNone/>
            </a:pPr>
            <a:r>
              <a:rPr lang="en-GB" dirty="0" smtClean="0"/>
              <a:t> </a:t>
            </a:r>
            <a:endParaRPr lang="en-GB" dirty="0"/>
          </a:p>
        </p:txBody>
      </p:sp>
    </p:spTree>
    <p:extLst>
      <p:ext uri="{BB962C8B-B14F-4D97-AF65-F5344CB8AC3E}">
        <p14:creationId xmlns:p14="http://schemas.microsoft.com/office/powerpoint/2010/main" val="3556836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2" name="Content Placeholder 1"/>
          <p:cNvSpPr>
            <a:spLocks noGrp="1"/>
          </p:cNvSpPr>
          <p:nvPr>
            <p:ph idx="1"/>
          </p:nvPr>
        </p:nvSpPr>
        <p:spPr/>
        <p:txBody>
          <a:bodyPr>
            <a:normAutofit/>
          </a:bodyPr>
          <a:lstStyle/>
          <a:p>
            <a:pPr marL="0" indent="0">
              <a:buNone/>
            </a:pPr>
            <a:r>
              <a:rPr lang="en-GB" u="sng" dirty="0" smtClean="0">
                <a:solidFill>
                  <a:srgbClr val="00B0F0"/>
                </a:solidFill>
              </a:rPr>
              <a:t>Corticosteroids</a:t>
            </a:r>
          </a:p>
          <a:p>
            <a:pPr marL="109728" indent="0">
              <a:buNone/>
            </a:pPr>
            <a:r>
              <a:rPr lang="en-GB" dirty="0" smtClean="0"/>
              <a:t>Due to many deleterious effects, especially the effect on bone and growth, the use of systemic corticosteroids for JIA should be minimized. There is no evidence that systemic corticosteroids are disease modifying.</a:t>
            </a:r>
            <a:endParaRPr lang="en-GB" dirty="0"/>
          </a:p>
        </p:txBody>
      </p:sp>
    </p:spTree>
    <p:extLst>
      <p:ext uri="{BB962C8B-B14F-4D97-AF65-F5344CB8AC3E}">
        <p14:creationId xmlns:p14="http://schemas.microsoft.com/office/powerpoint/2010/main" val="4270747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buClr>
                <a:srgbClr val="0070C0"/>
              </a:buClr>
              <a:buFont typeface="Arial" pitchFamily="34" charset="0"/>
              <a:buChar char="۞"/>
            </a:pPr>
            <a:r>
              <a:rPr lang="en-GB" dirty="0" smtClean="0"/>
              <a:t>The main indications for systemic use of corticosteroids are uncontrolled fever, </a:t>
            </a:r>
            <a:r>
              <a:rPr lang="en-GB" dirty="0" err="1" smtClean="0"/>
              <a:t>serositis</a:t>
            </a:r>
            <a:r>
              <a:rPr lang="en-GB" dirty="0" smtClean="0"/>
              <a:t>, and the macrophage activation syndrome in systemic arthritis. </a:t>
            </a:r>
            <a:endParaRPr lang="en-GB" dirty="0" smtClean="0"/>
          </a:p>
          <a:p>
            <a:pPr marL="0" indent="0">
              <a:buClr>
                <a:srgbClr val="0070C0"/>
              </a:buClr>
              <a:buNone/>
            </a:pPr>
            <a:endParaRPr lang="en-GB" dirty="0" smtClean="0"/>
          </a:p>
          <a:p>
            <a:pPr>
              <a:buClr>
                <a:srgbClr val="0070C0"/>
              </a:buClr>
              <a:buFont typeface="Arial" pitchFamily="34" charset="0"/>
              <a:buChar char="۞"/>
            </a:pPr>
            <a:r>
              <a:rPr lang="en-GB" dirty="0" smtClean="0"/>
              <a:t>Another indication is use as a bridging medication until other medications become effective. In some patients, periodic intravenous pulses of corticosteroids There is excellent evidence for the efficacy of intra-</a:t>
            </a:r>
            <a:r>
              <a:rPr lang="en-GB" dirty="0" err="1" smtClean="0"/>
              <a:t>articular</a:t>
            </a:r>
            <a:r>
              <a:rPr lang="en-GB" dirty="0" smtClean="0"/>
              <a:t> injections of corticosteroids, mainly in patients with </a:t>
            </a:r>
            <a:r>
              <a:rPr lang="en-GB" dirty="0" err="1" smtClean="0"/>
              <a:t>oligoarthritis</a:t>
            </a:r>
            <a:r>
              <a:rPr lang="en-GB" dirty="0" smtClean="0"/>
              <a:t>.</a:t>
            </a:r>
            <a:endParaRPr lang="en-GB" dirty="0"/>
          </a:p>
        </p:txBody>
      </p:sp>
    </p:spTree>
    <p:extLst>
      <p:ext uri="{BB962C8B-B14F-4D97-AF65-F5344CB8AC3E}">
        <p14:creationId xmlns:p14="http://schemas.microsoft.com/office/powerpoint/2010/main" val="924273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u="sng" dirty="0" err="1" smtClean="0">
                <a:solidFill>
                  <a:srgbClr val="00B0F0"/>
                </a:solidFill>
              </a:rPr>
              <a:t>Methotrexate</a:t>
            </a:r>
            <a:endParaRPr lang="en-GB" u="sng" dirty="0" smtClean="0">
              <a:solidFill>
                <a:srgbClr val="00B0F0"/>
              </a:solidFill>
            </a:endParaRPr>
          </a:p>
          <a:p>
            <a:pPr marL="0" indent="0">
              <a:buNone/>
            </a:pPr>
            <a:r>
              <a:rPr lang="en-GB" dirty="0" smtClean="0"/>
              <a:t>The use of </a:t>
            </a:r>
            <a:r>
              <a:rPr lang="en-GB" dirty="0" err="1" smtClean="0"/>
              <a:t>methotrexate</a:t>
            </a:r>
            <a:r>
              <a:rPr lang="en-GB" dirty="0" smtClean="0"/>
              <a:t> (MTX) is the cornerstone of the medical management plan for most patients with JIA and </a:t>
            </a:r>
            <a:r>
              <a:rPr lang="en-GB" dirty="0" err="1" smtClean="0"/>
              <a:t>polyarthritis</a:t>
            </a:r>
            <a:r>
              <a:rPr lang="en-GB" dirty="0" smtClean="0"/>
              <a:t> . The initial dose is 10 mg/m2/ week given orally or </a:t>
            </a:r>
            <a:r>
              <a:rPr lang="en-GB" dirty="0" err="1" smtClean="0"/>
              <a:t>parenterally</a:t>
            </a:r>
            <a:r>
              <a:rPr lang="en-GB" dirty="0" smtClean="0"/>
              <a:t>. If not effective the MTX dose should be increased to 15 mg/m2/week and given </a:t>
            </a:r>
            <a:r>
              <a:rPr lang="en-GB" dirty="0" err="1" smtClean="0"/>
              <a:t>parenterally</a:t>
            </a:r>
            <a:r>
              <a:rPr lang="en-GB" dirty="0" smtClean="0"/>
              <a:t> . </a:t>
            </a:r>
            <a:endParaRPr lang="en-GB" dirty="0"/>
          </a:p>
        </p:txBody>
      </p:sp>
    </p:spTree>
    <p:extLst>
      <p:ext uri="{BB962C8B-B14F-4D97-AF65-F5344CB8AC3E}">
        <p14:creationId xmlns:p14="http://schemas.microsoft.com/office/powerpoint/2010/main" val="2676463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Biologic-Modifying Medications</a:t>
            </a:r>
            <a:endParaRPr lang="en-GB" dirty="0"/>
          </a:p>
        </p:txBody>
      </p:sp>
      <p:sp>
        <p:nvSpPr>
          <p:cNvPr id="3" name="Content Placeholder 2"/>
          <p:cNvSpPr>
            <a:spLocks noGrp="1"/>
          </p:cNvSpPr>
          <p:nvPr>
            <p:ph idx="1"/>
          </p:nvPr>
        </p:nvSpPr>
        <p:spPr/>
        <p:txBody>
          <a:bodyPr>
            <a:normAutofit/>
          </a:bodyPr>
          <a:lstStyle/>
          <a:p>
            <a:pPr marL="0" indent="0">
              <a:buNone/>
            </a:pPr>
            <a:r>
              <a:rPr lang="en-GB" u="sng" dirty="0" smtClean="0">
                <a:solidFill>
                  <a:srgbClr val="00B0F0"/>
                </a:solidFill>
              </a:rPr>
              <a:t>Anti-</a:t>
            </a:r>
            <a:r>
              <a:rPr lang="en-GB" u="sng" dirty="0" err="1" smtClean="0">
                <a:solidFill>
                  <a:srgbClr val="00B0F0"/>
                </a:solidFill>
              </a:rPr>
              <a:t>Tumor</a:t>
            </a:r>
            <a:r>
              <a:rPr lang="en-GB" u="sng" dirty="0" smtClean="0">
                <a:solidFill>
                  <a:srgbClr val="00B0F0"/>
                </a:solidFill>
              </a:rPr>
              <a:t> Necrosis Factor Medications</a:t>
            </a:r>
          </a:p>
          <a:p>
            <a:pPr>
              <a:buClr>
                <a:srgbClr val="0070C0"/>
              </a:buClr>
              <a:buFont typeface="Wingdings" pitchFamily="2" charset="2"/>
              <a:buChar char="ü"/>
            </a:pPr>
            <a:r>
              <a:rPr lang="en-GB" dirty="0" smtClean="0"/>
              <a:t>These medications to be highly effective in patients with polyarthritis, including patients who failed MTX.</a:t>
            </a:r>
          </a:p>
          <a:p>
            <a:pPr marL="0" indent="0">
              <a:buClr>
                <a:srgbClr val="0070C0"/>
              </a:buClr>
              <a:buNone/>
            </a:pPr>
            <a:r>
              <a:rPr lang="en-GB" dirty="0" smtClean="0"/>
              <a:t>  </a:t>
            </a:r>
          </a:p>
          <a:p>
            <a:pPr>
              <a:buClr>
                <a:srgbClr val="0070C0"/>
              </a:buClr>
              <a:buFont typeface="Wingdings" pitchFamily="2" charset="2"/>
              <a:buChar char="ü"/>
            </a:pPr>
            <a:r>
              <a:rPr lang="en-GB" dirty="0" err="1" smtClean="0"/>
              <a:t>Etanercept</a:t>
            </a:r>
            <a:r>
              <a:rPr lang="en-GB" dirty="0" smtClean="0"/>
              <a:t> </a:t>
            </a:r>
            <a:r>
              <a:rPr lang="en-GB" dirty="0" smtClean="0"/>
              <a:t> less </a:t>
            </a:r>
            <a:r>
              <a:rPr lang="en-GB" dirty="0" smtClean="0"/>
              <a:t>effective in systemic arthritis .</a:t>
            </a:r>
          </a:p>
          <a:p>
            <a:pPr>
              <a:buClr>
                <a:srgbClr val="0070C0"/>
              </a:buClr>
              <a:buFont typeface="Wingdings" pitchFamily="2" charset="2"/>
              <a:buChar char="ü"/>
            </a:pPr>
            <a:endParaRPr lang="en-GB" dirty="0" smtClean="0"/>
          </a:p>
          <a:p>
            <a:pPr>
              <a:buClr>
                <a:srgbClr val="0070C0"/>
              </a:buClr>
              <a:buFont typeface="Wingdings" pitchFamily="2" charset="2"/>
              <a:buChar char="ü"/>
            </a:pPr>
            <a:r>
              <a:rPr lang="en-GB" dirty="0" smtClean="0"/>
              <a:t>Infliximab is more effective than </a:t>
            </a:r>
            <a:r>
              <a:rPr lang="en-GB" dirty="0" err="1" smtClean="0"/>
              <a:t>etanercept</a:t>
            </a:r>
            <a:r>
              <a:rPr lang="en-GB" dirty="0" smtClean="0"/>
              <a:t> for JIA-related uveitis.</a:t>
            </a:r>
            <a:endParaRPr lang="en-GB" dirty="0"/>
          </a:p>
        </p:txBody>
      </p:sp>
    </p:spTree>
    <p:extLst>
      <p:ext uri="{BB962C8B-B14F-4D97-AF65-F5344CB8AC3E}">
        <p14:creationId xmlns:p14="http://schemas.microsoft.com/office/powerpoint/2010/main" val="1180033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a:buClr>
                <a:srgbClr val="0070C0"/>
              </a:buClr>
              <a:buFont typeface="Wingdings" pitchFamily="2" charset="2"/>
              <a:buChar char="ü"/>
            </a:pPr>
            <a:r>
              <a:rPr lang="it-IT" dirty="0" smtClean="0">
                <a:solidFill>
                  <a:srgbClr val="00B0F0"/>
                </a:solidFill>
              </a:rPr>
              <a:t>Interleukin IL1 Receptor Antagonists</a:t>
            </a:r>
          </a:p>
          <a:p>
            <a:pPr marL="109728" indent="0">
              <a:buClr>
                <a:srgbClr val="0070C0"/>
              </a:buClr>
              <a:buNone/>
            </a:pPr>
            <a:r>
              <a:rPr lang="en-GB" dirty="0" smtClean="0"/>
              <a:t>Initial very promising results using </a:t>
            </a:r>
            <a:r>
              <a:rPr lang="en-GB" dirty="0" err="1" smtClean="0">
                <a:solidFill>
                  <a:srgbClr val="00B0F0"/>
                </a:solidFill>
              </a:rPr>
              <a:t>anakinra</a:t>
            </a:r>
            <a:r>
              <a:rPr lang="en-GB" dirty="0" smtClean="0"/>
              <a:t> for systemic arthritis have been reported for both the systemic and </a:t>
            </a:r>
            <a:r>
              <a:rPr lang="en-GB" dirty="0" err="1" smtClean="0"/>
              <a:t>articular</a:t>
            </a:r>
            <a:r>
              <a:rPr lang="en-GB" dirty="0" smtClean="0"/>
              <a:t> components, including patients not responsive to anti-TNF medications. </a:t>
            </a:r>
            <a:r>
              <a:rPr lang="en-GB" dirty="0" err="1" smtClean="0"/>
              <a:t>Anakinra</a:t>
            </a:r>
            <a:r>
              <a:rPr lang="en-GB" dirty="0" smtClean="0"/>
              <a:t> is less effective for polyarthritis than anti-TNF medications.</a:t>
            </a:r>
          </a:p>
          <a:p>
            <a:pPr marL="452628" indent="-342900">
              <a:buClr>
                <a:srgbClr val="0070C0"/>
              </a:buClr>
              <a:buFont typeface="Wingdings" pitchFamily="2" charset="2"/>
              <a:buChar char="ü"/>
            </a:pPr>
            <a:endParaRPr lang="en-GB" dirty="0" smtClean="0"/>
          </a:p>
          <a:p>
            <a:pPr marL="452628" indent="-342900">
              <a:buClr>
                <a:srgbClr val="0070C0"/>
              </a:buClr>
              <a:buFont typeface="Wingdings" pitchFamily="2" charset="2"/>
              <a:buChar char="ü"/>
            </a:pPr>
            <a:r>
              <a:rPr lang="en-GB" dirty="0" smtClean="0"/>
              <a:t>IL1</a:t>
            </a:r>
            <a:r>
              <a:rPr lang="el-GR" dirty="0" smtClean="0"/>
              <a:t>β</a:t>
            </a:r>
            <a:r>
              <a:rPr lang="en-GB" dirty="0" smtClean="0"/>
              <a:t> antibody </a:t>
            </a:r>
            <a:r>
              <a:rPr lang="en-GB" sz="2200" dirty="0" err="1" smtClean="0">
                <a:solidFill>
                  <a:srgbClr val="00B0F0"/>
                </a:solidFill>
              </a:rPr>
              <a:t>Canakinomab</a:t>
            </a:r>
            <a:r>
              <a:rPr lang="en-GB" sz="2200" dirty="0" smtClean="0">
                <a:solidFill>
                  <a:srgbClr val="00B0F0"/>
                </a:solidFill>
              </a:rPr>
              <a:t>.</a:t>
            </a:r>
          </a:p>
          <a:p>
            <a:pPr marL="452628" indent="-342900">
              <a:buClr>
                <a:srgbClr val="0070C0"/>
              </a:buClr>
              <a:buFont typeface="Wingdings" pitchFamily="2" charset="2"/>
              <a:buChar char="ü"/>
            </a:pPr>
            <a:endParaRPr lang="en-GB" sz="2200" dirty="0" smtClean="0">
              <a:solidFill>
                <a:srgbClr val="00B0F0"/>
              </a:solidFill>
            </a:endParaRPr>
          </a:p>
          <a:p>
            <a:pPr>
              <a:buClr>
                <a:srgbClr val="0070C0"/>
              </a:buClr>
              <a:buFont typeface="Wingdings" pitchFamily="2" charset="2"/>
              <a:buChar char="ü"/>
            </a:pPr>
            <a:r>
              <a:rPr lang="en-GB" dirty="0" smtClean="0"/>
              <a:t> Anti-Interleukin-6 Receptor </a:t>
            </a:r>
            <a:r>
              <a:rPr lang="en-GB" dirty="0" err="1" smtClean="0"/>
              <a:t>Antibody</a:t>
            </a:r>
            <a:r>
              <a:rPr lang="en-GB" dirty="0" err="1" smtClean="0">
                <a:solidFill>
                  <a:srgbClr val="00B0F0"/>
                </a:solidFill>
              </a:rPr>
              <a:t>Tocilizumab</a:t>
            </a:r>
            <a:r>
              <a:rPr lang="en-GB" dirty="0" smtClean="0"/>
              <a:t>, an anti-IL6 receptor antibody, reported significant improvements in the majority of the patients as soon as after the second dose.</a:t>
            </a:r>
            <a:endParaRPr lang="en-GB" dirty="0"/>
          </a:p>
        </p:txBody>
      </p:sp>
    </p:spTree>
    <p:extLst>
      <p:ext uri="{BB962C8B-B14F-4D97-AF65-F5344CB8AC3E}">
        <p14:creationId xmlns:p14="http://schemas.microsoft.com/office/powerpoint/2010/main" val="2619087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536" y="836712"/>
            <a:ext cx="8424935" cy="5616624"/>
          </a:xfrm>
        </p:spPr>
      </p:pic>
    </p:spTree>
    <p:extLst>
      <p:ext uri="{BB962C8B-B14F-4D97-AF65-F5344CB8AC3E}">
        <p14:creationId xmlns:p14="http://schemas.microsoft.com/office/powerpoint/2010/main" val="802976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04800" y="1214422"/>
            <a:ext cx="8686800" cy="5286412"/>
          </a:xfrm>
        </p:spPr>
        <p:txBody>
          <a:bodyPr>
            <a:noAutofit/>
          </a:bodyPr>
          <a:lstStyle/>
          <a:p>
            <a:pPr marL="0" indent="0">
              <a:buNone/>
            </a:pPr>
            <a:r>
              <a:rPr lang="en-GB" sz="3600" dirty="0" smtClean="0">
                <a:solidFill>
                  <a:srgbClr val="00B0F0"/>
                </a:solidFill>
              </a:rPr>
              <a:t>The criteria for JIA require </a:t>
            </a:r>
          </a:p>
          <a:p>
            <a:pPr marL="0" indent="0">
              <a:buNone/>
            </a:pPr>
            <a:endParaRPr lang="ar-SA" sz="2000" dirty="0" smtClean="0">
              <a:solidFill>
                <a:srgbClr val="00B0F0"/>
              </a:solidFill>
            </a:endParaRPr>
          </a:p>
          <a:p>
            <a:pPr>
              <a:buClr>
                <a:srgbClr val="0070C0"/>
              </a:buClr>
              <a:buFont typeface="Wingdings" pitchFamily="2" charset="2"/>
              <a:buChar char="ü"/>
            </a:pPr>
            <a:r>
              <a:rPr lang="en-US" sz="2000" dirty="0" smtClean="0"/>
              <a:t>D</a:t>
            </a:r>
            <a:r>
              <a:rPr lang="en-GB" sz="2000" dirty="0" err="1" smtClean="0"/>
              <a:t>isease</a:t>
            </a:r>
            <a:r>
              <a:rPr lang="en-GB" sz="2000" dirty="0" smtClean="0"/>
              <a:t> onset before the 16th birthday </a:t>
            </a:r>
            <a:endParaRPr lang="ar-SA" sz="2000" dirty="0" smtClean="0"/>
          </a:p>
          <a:p>
            <a:pPr>
              <a:buClr>
                <a:srgbClr val="0070C0"/>
              </a:buClr>
              <a:buFont typeface="Wingdings" pitchFamily="2" charset="2"/>
              <a:buChar char="ü"/>
            </a:pPr>
            <a:r>
              <a:rPr lang="en-GB" sz="2000" dirty="0" smtClean="0"/>
              <a:t>Persistent objective arthritis in one or more joints for at least 6 weeks</a:t>
            </a:r>
            <a:endParaRPr lang="ar-SA" sz="2000" dirty="0" smtClean="0"/>
          </a:p>
          <a:p>
            <a:pPr>
              <a:buClr>
                <a:srgbClr val="0070C0"/>
              </a:buClr>
              <a:buFont typeface="Wingdings" pitchFamily="2" charset="2"/>
              <a:buChar char="ü"/>
            </a:pPr>
            <a:r>
              <a:rPr lang="en-GB" sz="2000" dirty="0" smtClean="0"/>
              <a:t>Exclusion of other causes of childhood arthritis . </a:t>
            </a:r>
          </a:p>
        </p:txBody>
      </p:sp>
    </p:spTree>
    <p:extLst>
      <p:ext uri="{BB962C8B-B14F-4D97-AF65-F5344CB8AC3E}">
        <p14:creationId xmlns:p14="http://schemas.microsoft.com/office/powerpoint/2010/main" val="2945380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04800" y="1285860"/>
            <a:ext cx="8686800" cy="5357850"/>
          </a:xfrm>
        </p:spPr>
        <p:txBody>
          <a:bodyPr>
            <a:normAutofit/>
          </a:bodyPr>
          <a:lstStyle/>
          <a:p>
            <a:pPr marL="0" indent="0">
              <a:buNone/>
            </a:pPr>
            <a:r>
              <a:rPr lang="en-GB" dirty="0" smtClean="0"/>
              <a:t>Juvenile idiopathic arthritis is subdivided into the following categories: </a:t>
            </a:r>
          </a:p>
          <a:p>
            <a:pPr>
              <a:buClr>
                <a:srgbClr val="0070C0"/>
              </a:buClr>
              <a:buFont typeface="Arial" pitchFamily="34" charset="0"/>
              <a:buChar char="۞"/>
            </a:pPr>
            <a:r>
              <a:rPr lang="en-GB" dirty="0" smtClean="0"/>
              <a:t>Systemic </a:t>
            </a:r>
          </a:p>
          <a:p>
            <a:pPr>
              <a:buClr>
                <a:srgbClr val="0070C0"/>
              </a:buClr>
              <a:buFont typeface="Arial" pitchFamily="34" charset="0"/>
              <a:buChar char="۞"/>
            </a:pPr>
            <a:r>
              <a:rPr lang="en-GB" dirty="0" smtClean="0"/>
              <a:t>Polyarthritis rheumatoid factor positive, polyarthritis RF negative, </a:t>
            </a:r>
          </a:p>
          <a:p>
            <a:pPr>
              <a:buClr>
                <a:srgbClr val="0070C0"/>
              </a:buClr>
              <a:buFont typeface="Arial" pitchFamily="34" charset="0"/>
              <a:buChar char="۞"/>
            </a:pPr>
            <a:r>
              <a:rPr lang="en-GB" dirty="0" err="1" smtClean="0"/>
              <a:t>Oligoarthritis</a:t>
            </a:r>
            <a:r>
              <a:rPr lang="en-GB" dirty="0" smtClean="0"/>
              <a:t> (subcategories of persistent and extended), </a:t>
            </a:r>
          </a:p>
          <a:p>
            <a:pPr>
              <a:buClr>
                <a:srgbClr val="0070C0"/>
              </a:buClr>
              <a:buFont typeface="Arial" pitchFamily="34" charset="0"/>
              <a:buChar char="۞"/>
            </a:pPr>
            <a:r>
              <a:rPr lang="en-GB" dirty="0" smtClean="0"/>
              <a:t>Psoriatic arthritis, </a:t>
            </a:r>
          </a:p>
          <a:p>
            <a:pPr>
              <a:buClr>
                <a:srgbClr val="0070C0"/>
              </a:buClr>
              <a:buFont typeface="Arial" pitchFamily="34" charset="0"/>
              <a:buChar char="۞"/>
            </a:pPr>
            <a:r>
              <a:rPr lang="en-GB" dirty="0" err="1" smtClean="0"/>
              <a:t>Enthesitis</a:t>
            </a:r>
            <a:r>
              <a:rPr lang="en-GB" dirty="0" smtClean="0"/>
              <a:t>-related arthritis </a:t>
            </a:r>
          </a:p>
          <a:p>
            <a:pPr>
              <a:buClr>
                <a:srgbClr val="0070C0"/>
              </a:buClr>
              <a:buFont typeface="Arial" pitchFamily="34" charset="0"/>
              <a:buChar char="۞"/>
            </a:pPr>
            <a:r>
              <a:rPr lang="en-GB" dirty="0" smtClean="0"/>
              <a:t>Undifferentiated arthritis . </a:t>
            </a:r>
          </a:p>
        </p:txBody>
      </p:sp>
    </p:spTree>
    <p:extLst>
      <p:ext uri="{BB962C8B-B14F-4D97-AF65-F5344CB8AC3E}">
        <p14:creationId xmlns:p14="http://schemas.microsoft.com/office/powerpoint/2010/main" val="2556327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609600"/>
            <a:ext cx="8352928" cy="577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653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SYSTEMIC CATEGORY</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Classification as systemic JIA requires that the child demonstrate daily fever of at least 2 weeks duration that for at least three of those days is documented to be quotidian (defined as a daily recurrent fever that rises to ≥39°C once a day and returns to 37°C or below between fever spikes) and at least one of the following: </a:t>
            </a:r>
            <a:endParaRPr lang="en-GB" dirty="0" smtClean="0"/>
          </a:p>
          <a:p>
            <a:pPr marL="457200" lvl="0" indent="-457200">
              <a:buClr>
                <a:srgbClr val="0070C0"/>
              </a:buClr>
              <a:buFont typeface="+mj-lt"/>
              <a:buAutoNum type="alphaUcPeriod"/>
            </a:pPr>
            <a:r>
              <a:rPr lang="en-GB" dirty="0">
                <a:solidFill>
                  <a:srgbClr val="292934"/>
                </a:solidFill>
              </a:rPr>
              <a:t>An evanescent, </a:t>
            </a:r>
            <a:r>
              <a:rPr lang="en-GB" dirty="0" err="1">
                <a:solidFill>
                  <a:srgbClr val="292934"/>
                </a:solidFill>
              </a:rPr>
              <a:t>nonfixed</a:t>
            </a:r>
            <a:r>
              <a:rPr lang="en-GB" dirty="0">
                <a:solidFill>
                  <a:srgbClr val="292934"/>
                </a:solidFill>
              </a:rPr>
              <a:t>, erythematous rash .</a:t>
            </a:r>
          </a:p>
          <a:p>
            <a:pPr marL="457200" lvl="0" indent="-457200">
              <a:buClr>
                <a:srgbClr val="0070C0"/>
              </a:buClr>
              <a:buFont typeface="+mj-lt"/>
              <a:buAutoNum type="alphaUcPeriod"/>
            </a:pPr>
            <a:r>
              <a:rPr lang="en-GB" dirty="0">
                <a:solidFill>
                  <a:srgbClr val="292934"/>
                </a:solidFill>
              </a:rPr>
              <a:t>Generalized lymph node enlargement. </a:t>
            </a:r>
          </a:p>
          <a:p>
            <a:pPr marL="457200" lvl="0" indent="-457200">
              <a:buClr>
                <a:srgbClr val="0070C0"/>
              </a:buClr>
              <a:buFont typeface="+mj-lt"/>
              <a:buAutoNum type="alphaUcPeriod"/>
            </a:pPr>
            <a:r>
              <a:rPr lang="en-GB" dirty="0">
                <a:solidFill>
                  <a:srgbClr val="292934"/>
                </a:solidFill>
              </a:rPr>
              <a:t>Hepatomegaly and/or splenomegaly. </a:t>
            </a:r>
          </a:p>
          <a:p>
            <a:pPr marL="457200" lvl="0" indent="-457200">
              <a:buClr>
                <a:srgbClr val="0070C0"/>
              </a:buClr>
              <a:buFont typeface="+mj-lt"/>
              <a:buAutoNum type="alphaUcPeriod"/>
            </a:pPr>
            <a:r>
              <a:rPr lang="en-GB" dirty="0" err="1">
                <a:solidFill>
                  <a:srgbClr val="292934"/>
                </a:solidFill>
              </a:rPr>
              <a:t>Serositis</a:t>
            </a:r>
            <a:r>
              <a:rPr lang="en-GB" dirty="0">
                <a:solidFill>
                  <a:srgbClr val="292934"/>
                </a:solidFill>
              </a:rPr>
              <a:t> (pericardial, pleural or peritoneal). </a:t>
            </a:r>
          </a:p>
          <a:p>
            <a:endParaRPr lang="en-GB" dirty="0" smtClean="0"/>
          </a:p>
          <a:p>
            <a:pPr>
              <a:buNone/>
            </a:pPr>
            <a:endParaRPr lang="en-GB" dirty="0"/>
          </a:p>
        </p:txBody>
      </p:sp>
    </p:spTree>
    <p:extLst>
      <p:ext uri="{BB962C8B-B14F-4D97-AF65-F5344CB8AC3E}">
        <p14:creationId xmlns:p14="http://schemas.microsoft.com/office/powerpoint/2010/main" val="360763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75637" y="286661"/>
            <a:ext cx="6320699" cy="415045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520" y="4638035"/>
            <a:ext cx="8712968" cy="2031325"/>
          </a:xfrm>
          <a:prstGeom prst="rect">
            <a:avLst/>
          </a:prstGeom>
          <a:solidFill>
            <a:schemeClr val="bg2"/>
          </a:solidFill>
          <a:ln>
            <a:solidFill>
              <a:schemeClr val="tx1"/>
            </a:solidFill>
          </a:ln>
        </p:spPr>
        <p:txBody>
          <a:bodyPr wrap="square">
            <a:spAutoFit/>
          </a:bodyPr>
          <a:lstStyle/>
          <a:p>
            <a:pPr>
              <a:lnSpc>
                <a:spcPct val="150000"/>
              </a:lnSpc>
            </a:pPr>
            <a:r>
              <a:rPr lang="en-IN" sz="2800" dirty="0">
                <a:solidFill>
                  <a:prstClr val="black"/>
                </a:solidFill>
              </a:rPr>
              <a:t>Erythematous &amp; evanescent rash of SOJIA. Frequently, rash is obvious only at height of fever and sometimes confined to axillary region, ant chest wall and inside both thighs.</a:t>
            </a:r>
          </a:p>
        </p:txBody>
      </p:sp>
    </p:spTree>
    <p:extLst>
      <p:ext uri="{BB962C8B-B14F-4D97-AF65-F5344CB8AC3E}">
        <p14:creationId xmlns:p14="http://schemas.microsoft.com/office/powerpoint/2010/main" val="596892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85720" y="1142984"/>
            <a:ext cx="8643998" cy="5019506"/>
          </a:xfrm>
        </p:spPr>
        <p:txBody>
          <a:bodyPr>
            <a:normAutofit fontScale="92500" lnSpcReduction="20000"/>
          </a:bodyPr>
          <a:lstStyle/>
          <a:p>
            <a:pPr marL="109728" indent="0">
              <a:buNone/>
            </a:pPr>
            <a:r>
              <a:rPr lang="en-GB" dirty="0" smtClean="0"/>
              <a:t>.</a:t>
            </a:r>
          </a:p>
          <a:p>
            <a:pPr>
              <a:buClr>
                <a:srgbClr val="0070C0"/>
              </a:buClr>
              <a:buFont typeface="Arial" pitchFamily="34" charset="0"/>
              <a:buChar char="۞"/>
            </a:pPr>
            <a:r>
              <a:rPr lang="en-GB" dirty="0" smtClean="0"/>
              <a:t> Children with </a:t>
            </a:r>
            <a:r>
              <a:rPr lang="en-GB" dirty="0" err="1" smtClean="0"/>
              <a:t>sJIA</a:t>
            </a:r>
            <a:r>
              <a:rPr lang="en-GB" dirty="0" smtClean="0"/>
              <a:t> often have growth delay, osteopenia, diffuse lymphadenopathy, </a:t>
            </a:r>
            <a:r>
              <a:rPr lang="en-GB" dirty="0" err="1" smtClean="0"/>
              <a:t>hepatosplenomegaly</a:t>
            </a:r>
            <a:r>
              <a:rPr lang="en-GB" dirty="0" smtClean="0"/>
              <a:t>, pericarditis, </a:t>
            </a:r>
            <a:r>
              <a:rPr lang="en-GB" dirty="0" err="1" smtClean="0"/>
              <a:t>pleuritis</a:t>
            </a:r>
            <a:r>
              <a:rPr lang="en-GB" dirty="0" smtClean="0"/>
              <a:t>, </a:t>
            </a:r>
            <a:r>
              <a:rPr lang="en-GB" dirty="0" err="1" smtClean="0"/>
              <a:t>anemia</a:t>
            </a:r>
            <a:r>
              <a:rPr lang="en-GB" dirty="0" smtClean="0"/>
              <a:t>, </a:t>
            </a:r>
            <a:r>
              <a:rPr lang="en-GB" dirty="0" err="1" smtClean="0"/>
              <a:t>leukocytosis</a:t>
            </a:r>
            <a:r>
              <a:rPr lang="en-GB" dirty="0" smtClean="0"/>
              <a:t>, thrombocytosis, and elevated acute-phase reactants.</a:t>
            </a:r>
          </a:p>
          <a:p>
            <a:pPr>
              <a:buClr>
                <a:srgbClr val="0070C0"/>
              </a:buClr>
              <a:buFont typeface="Arial" pitchFamily="34" charset="0"/>
              <a:buChar char="۞"/>
            </a:pPr>
            <a:endParaRPr lang="en-GB" dirty="0" smtClean="0"/>
          </a:p>
          <a:p>
            <a:pPr>
              <a:buClr>
                <a:srgbClr val="0070C0"/>
              </a:buClr>
              <a:buFont typeface="Arial" pitchFamily="34" charset="0"/>
              <a:buChar char="۞"/>
            </a:pPr>
            <a:r>
              <a:rPr lang="en-GB" dirty="0">
                <a:solidFill>
                  <a:srgbClr val="292934"/>
                </a:solidFill>
              </a:rPr>
              <a:t> Positive rheumatoid factor (RF) and uveitis are rare. The extra-articular features are usually mild to moderate in severity and almost always </a:t>
            </a:r>
            <a:r>
              <a:rPr lang="en-GB" dirty="0" smtClean="0">
                <a:solidFill>
                  <a:srgbClr val="292934"/>
                </a:solidFill>
              </a:rPr>
              <a:t>self-limited.</a:t>
            </a:r>
          </a:p>
          <a:p>
            <a:pPr marL="0" indent="0">
              <a:buClr>
                <a:srgbClr val="0070C0"/>
              </a:buClr>
              <a:buNone/>
            </a:pPr>
            <a:endParaRPr lang="en-GB" dirty="0" smtClean="0">
              <a:solidFill>
                <a:srgbClr val="292934"/>
              </a:solidFill>
            </a:endParaRPr>
          </a:p>
          <a:p>
            <a:pPr lvl="0">
              <a:buClr>
                <a:srgbClr val="0070C0"/>
              </a:buClr>
              <a:buFont typeface="Arial" pitchFamily="34" charset="0"/>
              <a:buChar char="۞"/>
            </a:pPr>
            <a:r>
              <a:rPr lang="en-GB" dirty="0" err="1">
                <a:solidFill>
                  <a:srgbClr val="292934"/>
                </a:solidFill>
              </a:rPr>
              <a:t>sJIA</a:t>
            </a:r>
            <a:r>
              <a:rPr lang="en-GB" dirty="0">
                <a:solidFill>
                  <a:srgbClr val="292934"/>
                </a:solidFill>
              </a:rPr>
              <a:t> patients can develop pericardial </a:t>
            </a:r>
            <a:r>
              <a:rPr lang="en-GB" dirty="0" err="1">
                <a:solidFill>
                  <a:srgbClr val="292934"/>
                </a:solidFill>
              </a:rPr>
              <a:t>tamponade</a:t>
            </a:r>
            <a:r>
              <a:rPr lang="en-GB" dirty="0">
                <a:solidFill>
                  <a:srgbClr val="292934"/>
                </a:solidFill>
              </a:rPr>
              <a:t>, severe </a:t>
            </a:r>
            <a:r>
              <a:rPr lang="en-GB" dirty="0" err="1">
                <a:solidFill>
                  <a:srgbClr val="292934"/>
                </a:solidFill>
              </a:rPr>
              <a:t>vasculitis</a:t>
            </a:r>
            <a:r>
              <a:rPr lang="en-GB" dirty="0">
                <a:solidFill>
                  <a:srgbClr val="292934"/>
                </a:solidFill>
              </a:rPr>
              <a:t> with secondary consumptive coagulopathy, and macrophage activation syndrome, all of which require intense steroid therapy.</a:t>
            </a:r>
          </a:p>
          <a:p>
            <a:pPr marL="0" indent="0">
              <a:buClr>
                <a:srgbClr val="0070C0"/>
              </a:buClr>
              <a:buNone/>
            </a:pPr>
            <a:r>
              <a:rPr lang="en-GB" dirty="0">
                <a:solidFill>
                  <a:srgbClr val="292934"/>
                </a:solidFill>
              </a:rPr>
              <a:t> </a:t>
            </a:r>
          </a:p>
          <a:p>
            <a:pPr>
              <a:buClr>
                <a:srgbClr val="0070C0"/>
              </a:buClr>
              <a:buFont typeface="Arial" pitchFamily="34" charset="0"/>
              <a:buChar char="۞"/>
            </a:pPr>
            <a:endParaRPr lang="en-GB" dirty="0"/>
          </a:p>
        </p:txBody>
      </p:sp>
    </p:spTree>
    <p:extLst>
      <p:ext uri="{BB962C8B-B14F-4D97-AF65-F5344CB8AC3E}">
        <p14:creationId xmlns:p14="http://schemas.microsoft.com/office/powerpoint/2010/main" val="3148944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1350</Words>
  <Application>Microsoft Office PowerPoint</Application>
  <PresentationFormat>On-screen Show (4:3)</PresentationFormat>
  <Paragraphs>92</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Clarity</vt:lpstr>
      <vt:lpstr>Origin</vt:lpstr>
      <vt:lpstr>Juvenile Idiopathic Arthritis</vt:lpstr>
      <vt:lpstr>PowerPoint Presentation</vt:lpstr>
      <vt:lpstr>PowerPoint Presentation</vt:lpstr>
      <vt:lpstr>PowerPoint Presentation</vt:lpstr>
      <vt:lpstr>PowerPoint Presentation</vt:lpstr>
      <vt:lpstr>PowerPoint Presentation</vt:lpstr>
      <vt:lpstr>SYSTEMIC CATEGORY</vt:lpstr>
      <vt:lpstr>PowerPoint Presentation</vt:lpstr>
      <vt:lpstr>PowerPoint Presentation</vt:lpstr>
      <vt:lpstr>PowerPoint Presentation</vt:lpstr>
      <vt:lpstr> POLYARTHRITIS R F POSITIVE AND R F NEGATIVE CATEGORIES  </vt:lpstr>
      <vt:lpstr>PowerPoint Presentation</vt:lpstr>
      <vt:lpstr>JIA  oligoarthritis</vt:lpstr>
      <vt:lpstr>PowerPoint Presentation</vt:lpstr>
      <vt:lpstr>PowerPoint Presentation</vt:lpstr>
      <vt:lpstr>JIA, Psoriatic arthritis </vt:lpstr>
      <vt:lpstr>ENTHESITIS RELATED</vt:lpstr>
      <vt:lpstr>PowerPoint Presentation</vt:lpstr>
      <vt:lpstr>Laboratory Findings</vt:lpstr>
      <vt:lpstr>PowerPoint Presentation</vt:lpstr>
      <vt:lpstr>PowerPoint Presentation</vt:lpstr>
      <vt:lpstr>Treatment</vt:lpstr>
      <vt:lpstr>PowerPoint Presentation</vt:lpstr>
      <vt:lpstr>PowerPoint Presentation</vt:lpstr>
      <vt:lpstr>PowerPoint Presentation</vt:lpstr>
      <vt:lpstr>Biologic-Modifying Medications</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Idiopathic Arthritis</dc:title>
  <dc:creator>lenovo</dc:creator>
  <cp:lastModifiedBy>lenovo</cp:lastModifiedBy>
  <cp:revision>19</cp:revision>
  <dcterms:created xsi:type="dcterms:W3CDTF">2022-03-19T06:32:56Z</dcterms:created>
  <dcterms:modified xsi:type="dcterms:W3CDTF">2023-10-05T07:31:39Z</dcterms:modified>
</cp:coreProperties>
</file>